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7" r:id="rId4"/>
    <p:sldId id="259" r:id="rId5"/>
    <p:sldId id="283" r:id="rId6"/>
    <p:sldId id="260" r:id="rId7"/>
    <p:sldId id="286" r:id="rId8"/>
    <p:sldId id="284" r:id="rId9"/>
    <p:sldId id="263" r:id="rId10"/>
    <p:sldId id="282" r:id="rId11"/>
    <p:sldId id="281" r:id="rId12"/>
    <p:sldId id="285" r:id="rId13"/>
    <p:sldId id="287" r:id="rId14"/>
    <p:sldId id="277" r:id="rId15"/>
    <p:sldId id="264" r:id="rId16"/>
    <p:sldId id="278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/>
    <p:restoredTop sz="94654"/>
  </p:normalViewPr>
  <p:slideViewPr>
    <p:cSldViewPr snapToGrid="0" snapToObjects="1">
      <p:cViewPr varScale="1">
        <p:scale>
          <a:sx n="76" d="100"/>
          <a:sy n="76" d="100"/>
        </p:scale>
        <p:origin x="1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88B4D-EE07-9B4E-8BC0-DC6B09B0A0B2}" type="datetimeFigureOut">
              <a:rPr kumimoji="1" lang="zh-CN" altLang="en-US" smtClean="0"/>
              <a:t>2019/5/18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zh-CN" altLang="en-US" smtClean="0"/>
              <a:t>阿斯达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52737-2AD0-584D-9F93-8787E3C0D4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9372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83855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68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09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967727" y="8828690"/>
            <a:ext cx="3795912" cy="65659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zh-CN" altLang="en-US" dirty="0" smtClean="0"/>
              <a:t>推荐系统基础讲解</a:t>
            </a:r>
            <a:endParaRPr lang="mr-IN" altLang="zh-CN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"/>
          <p:cNvSpPr/>
          <p:nvPr/>
        </p:nvSpPr>
        <p:spPr>
          <a:xfrm>
            <a:off x="-55589" y="8978827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" name="基础推荐系统讲解"/>
          <p:cNvSpPr txBox="1">
            <a:spLocks noGrp="1"/>
          </p:cNvSpPr>
          <p:nvPr>
            <p:ph type="ctrTitle"/>
          </p:nvPr>
        </p:nvSpPr>
        <p:spPr>
          <a:xfrm>
            <a:off x="-8143" y="3498707"/>
            <a:ext cx="13021086" cy="1419506"/>
          </a:xfrm>
          <a:prstGeom prst="rect">
            <a:avLst/>
          </a:prstGeom>
        </p:spPr>
        <p:txBody>
          <a:bodyPr/>
          <a:lstStyle>
            <a:lvl1pPr defTabSz="543305">
              <a:defRPr sz="7440">
                <a:solidFill>
                  <a:srgbClr val="004D7F"/>
                </a:solidFill>
              </a:defRPr>
            </a:lvl1pPr>
          </a:lstStyle>
          <a:p>
            <a:r>
              <a:rPr dirty="0" smtClean="0"/>
              <a:t>推荐</a:t>
            </a:r>
            <a:r>
              <a:rPr lang="zh-CN" altLang="en-US" dirty="0" smtClean="0"/>
              <a:t>系统基础</a:t>
            </a:r>
            <a:r>
              <a:rPr dirty="0" smtClean="0"/>
              <a:t>讲解</a:t>
            </a:r>
            <a:endParaRPr dirty="0"/>
          </a:p>
        </p:txBody>
      </p:sp>
      <p:sp>
        <p:nvSpPr>
          <p:cNvPr id="121" name="陈嘉俊…"/>
          <p:cNvSpPr txBox="1"/>
          <p:nvPr/>
        </p:nvSpPr>
        <p:spPr>
          <a:xfrm>
            <a:off x="7298267" y="4733220"/>
            <a:ext cx="3651287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4800"/>
              </a:lnSpc>
              <a:spcBef>
                <a:spcPts val="1200"/>
              </a:spcBef>
              <a:defRPr sz="2500" b="0">
                <a:solidFill>
                  <a:srgbClr val="004D7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2800" dirty="0"/>
              <a:t>陈嘉俊 </a:t>
            </a:r>
          </a:p>
          <a:p>
            <a:pPr algn="l" defTabSz="457200">
              <a:lnSpc>
                <a:spcPts val="4800"/>
              </a:lnSpc>
              <a:spcBef>
                <a:spcPts val="1200"/>
              </a:spcBef>
              <a:defRPr sz="2500" b="0">
                <a:solidFill>
                  <a:srgbClr val="004D7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2800" dirty="0"/>
              <a:t>广州未来商店科技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>
          <a:xfrm>
            <a:off x="6447685" y="9296400"/>
            <a:ext cx="102656" cy="348813"/>
          </a:xfrm>
        </p:spPr>
        <p:txBody>
          <a:bodyPr/>
          <a:lstStyle/>
          <a:p>
            <a:endParaRPr lang="uk-U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957" y="193804"/>
            <a:ext cx="35186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/>
              <a:t>MAP</a:t>
            </a:r>
            <a:r>
              <a:rPr lang="zh-CN" altLang="en-US" sz="3600" dirty="0" smtClean="0"/>
              <a:t>系列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7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31" y="1027125"/>
            <a:ext cx="13004800" cy="73054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6842" y="5165772"/>
            <a:ext cx="38151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5611" y="5133011"/>
            <a:ext cx="2853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4559" y="5604935"/>
            <a:ext cx="620201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那么此处的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为</a:t>
            </a:r>
            <a:r>
              <a:rPr lang="zh-CN" altLang="en-US" dirty="0" smtClean="0">
                <a:solidFill>
                  <a:srgbClr val="FF0000"/>
                </a:solidFill>
                <a:sym typeface="Wingdings"/>
              </a:rPr>
              <a:t>：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(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1+0.66+0.5)/3=0.27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则为再除与一个人数即可，此处人数为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0000"/>
                </a:solidFill>
              </a:rPr>
              <a:t>那么</a:t>
            </a:r>
            <a:r>
              <a:rPr lang="en-US" altLang="zh-CN" dirty="0" smtClean="0">
                <a:solidFill>
                  <a:srgbClr val="FF0000"/>
                </a:solidFill>
              </a:rPr>
              <a:t>MAP</a:t>
            </a:r>
            <a:r>
              <a:rPr lang="zh-CN" altLang="en-US" dirty="0" smtClean="0">
                <a:solidFill>
                  <a:srgbClr val="FF0000"/>
                </a:solidFill>
              </a:rPr>
              <a:t>为</a:t>
            </a:r>
            <a:r>
              <a:rPr lang="en-US" altLang="zh-CN" dirty="0" smtClean="0">
                <a:solidFill>
                  <a:srgbClr val="FF0000"/>
                </a:solidFill>
              </a:rPr>
              <a:t>0.27</a:t>
            </a:r>
            <a:endParaRPr kumimoji="0" lang="en-US" altLang="zh-CN" sz="24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82997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79433" y="78894"/>
            <a:ext cx="854609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/>
              <a:t>NDCG</a:t>
            </a:r>
            <a:r>
              <a:rPr lang="zh-CN" altLang="en-US" sz="3600" dirty="0" smtClean="0"/>
              <a:t>系列</a:t>
            </a:r>
            <a:r>
              <a:rPr lang="en-US" altLang="zh-CN" sz="3600" dirty="0" smtClean="0"/>
              <a:t>-CG</a:t>
            </a:r>
            <a:r>
              <a:rPr lang="zh-CN" altLang="en-US" sz="3600" dirty="0"/>
              <a:t>，</a:t>
            </a:r>
            <a:r>
              <a:rPr lang="en-US" altLang="zh-CN" sz="3600" dirty="0" smtClean="0"/>
              <a:t>DCG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  <p:sp>
        <p:nvSpPr>
          <p:cNvPr id="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56" y="868087"/>
            <a:ext cx="13004800" cy="38558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34" y="4332038"/>
            <a:ext cx="9890298" cy="57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6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  <p:sp>
        <p:nvSpPr>
          <p:cNvPr id="4" name="文本框 3"/>
          <p:cNvSpPr txBox="1"/>
          <p:nvPr/>
        </p:nvSpPr>
        <p:spPr>
          <a:xfrm>
            <a:off x="-2047086" y="113922"/>
            <a:ext cx="854609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/>
              <a:t>NDCG</a:t>
            </a:r>
            <a:r>
              <a:rPr lang="zh-CN" altLang="en-US" sz="3600" dirty="0" smtClean="0"/>
              <a:t>系列</a:t>
            </a:r>
            <a:r>
              <a:rPr lang="en-US" altLang="zh-CN" sz="3600" dirty="0" smtClean="0"/>
              <a:t>-NDCG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5" name="幻灯片编号占位符 1"/>
          <p:cNvSpPr txBox="1">
            <a:spLocks/>
          </p:cNvSpPr>
          <p:nvPr/>
        </p:nvSpPr>
        <p:spPr>
          <a:xfrm>
            <a:off x="4967727" y="8828690"/>
            <a:ext cx="379591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7" y="4923326"/>
            <a:ext cx="13004800" cy="4078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376"/>
            <a:ext cx="11226800" cy="45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接下来我们进入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实战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10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3510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829719" y="501438"/>
            <a:ext cx="57234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推荐系统</a:t>
            </a:r>
            <a:r>
              <a:rPr lang="en-US" altLang="zh-CN" sz="3600" dirty="0" smtClean="0"/>
              <a:t>Tips</a:t>
            </a:r>
            <a:r>
              <a:rPr lang="zh-CN" altLang="en-US" sz="3600" dirty="0" smtClean="0"/>
              <a:t>分享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" y="1978160"/>
            <a:ext cx="13004800" cy="58536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4916" y="540320"/>
            <a:ext cx="287258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学习资料分享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" y="1609734"/>
            <a:ext cx="13891895" cy="6629401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  <p:sp>
        <p:nvSpPr>
          <p:cNvPr id="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he End！…"/>
          <p:cNvSpPr txBox="1"/>
          <p:nvPr/>
        </p:nvSpPr>
        <p:spPr>
          <a:xfrm>
            <a:off x="3662787" y="2770797"/>
            <a:ext cx="5679226" cy="332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100" b="0">
                <a:solidFill>
                  <a:srgbClr val="004D7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The End！</a:t>
            </a:r>
          </a:p>
          <a:p>
            <a:pPr>
              <a:defRPr sz="6100" b="0">
                <a:solidFill>
                  <a:srgbClr val="004D7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欢迎大家提问</a:t>
            </a:r>
          </a:p>
          <a:p>
            <a:pPr>
              <a:defRPr sz="6100" b="0">
                <a:solidFill>
                  <a:srgbClr val="004D7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☺☺☺☺☺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  <p:sp>
        <p:nvSpPr>
          <p:cNvPr id="5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推荐系统基础讲解 </a:t>
            </a:r>
            <a:endParaRPr lang="en-US" altLang="zh-CN" dirty="0"/>
          </a:p>
        </p:txBody>
      </p:sp>
      <p:sp>
        <p:nvSpPr>
          <p:cNvPr id="130" name="历史坐标"/>
          <p:cNvSpPr txBox="1"/>
          <p:nvPr/>
        </p:nvSpPr>
        <p:spPr>
          <a:xfrm>
            <a:off x="483885" y="338614"/>
            <a:ext cx="3659024" cy="104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100" b="0">
                <a:solidFill>
                  <a:srgbClr val="004D7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5674" cy="90054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/>
              <a:t>推荐系统基础讲解 </a:t>
            </a:r>
            <a:endParaRPr lang="en-US" altLang="zh-CN" dirty="0"/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77341" y="341349"/>
            <a:ext cx="7997256" cy="460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99" y="3939110"/>
            <a:ext cx="8686800" cy="4905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85" y="398802"/>
            <a:ext cx="7139625" cy="5063067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2"/>
          </p:nvPr>
        </p:nvSpPr>
        <p:spPr>
          <a:xfrm>
            <a:off x="4604444" y="9753600"/>
            <a:ext cx="3795912" cy="656590"/>
          </a:xfrm>
        </p:spPr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4" y="4262852"/>
            <a:ext cx="6574352" cy="45688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4" name="文本框 3"/>
          <p:cNvSpPr txBox="1"/>
          <p:nvPr/>
        </p:nvSpPr>
        <p:spPr>
          <a:xfrm>
            <a:off x="1523471" y="1237238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467" y="1186438"/>
            <a:ext cx="25648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协同过滤是什么？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3759" y="1748992"/>
            <a:ext cx="1090264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3600" b="0" dirty="0"/>
              <a:t>协同过滤简单来说是利用某兴趣相投、拥有共同经验之群体的喜好来推荐用户感兴趣的信息。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3758" y="4334226"/>
            <a:ext cx="1090264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zh-CN" altLang="en-US" sz="3600" b="0" dirty="0" smtClean="0"/>
              <a:t>（</a:t>
            </a:r>
            <a:r>
              <a:rPr lang="en-US" altLang="zh-CN" sz="3600" b="0" dirty="0" smtClean="0"/>
              <a:t>Item</a:t>
            </a:r>
            <a:r>
              <a:rPr lang="zh-CN" altLang="en-US" sz="3600" b="0" dirty="0" smtClean="0"/>
              <a:t> </a:t>
            </a:r>
            <a:r>
              <a:rPr lang="en-US" altLang="zh-CN" sz="3600" b="0" dirty="0" smtClean="0"/>
              <a:t>based</a:t>
            </a:r>
            <a:r>
              <a:rPr lang="zh-CN" altLang="en-US" sz="3600" b="0" dirty="0" smtClean="0"/>
              <a:t>）</a:t>
            </a:r>
            <a:r>
              <a:rPr lang="zh-HK" altLang="en-US" sz="3600" b="0" dirty="0" smtClean="0"/>
              <a:t>基于</a:t>
            </a:r>
            <a:r>
              <a:rPr lang="zh-HK" altLang="en-US" sz="3600" b="0" dirty="0"/>
              <a:t>物品的协同过滤就是根据用户历史选择物品的行为，通过物品间的相似度，给用户推荐其他物品。</a:t>
            </a:r>
            <a:br>
              <a:rPr lang="zh-HK" altLang="en-US" sz="3600" b="0" dirty="0"/>
            </a:br>
            <a:endParaRPr lang="zh-HK" altLang="en-US" sz="3600" b="0" dirty="0"/>
          </a:p>
        </p:txBody>
      </p:sp>
      <p:sp>
        <p:nvSpPr>
          <p:cNvPr id="13" name="文本框 12"/>
          <p:cNvSpPr txBox="1"/>
          <p:nvPr/>
        </p:nvSpPr>
        <p:spPr>
          <a:xfrm>
            <a:off x="933758" y="6482444"/>
            <a:ext cx="1090264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zh-CN" altLang="en-US" sz="3600" b="0" dirty="0" smtClean="0"/>
              <a:t>（</a:t>
            </a:r>
            <a:r>
              <a:rPr lang="en-US" altLang="zh-CN" sz="3600" b="0" dirty="0" smtClean="0"/>
              <a:t>User</a:t>
            </a:r>
            <a:r>
              <a:rPr lang="zh-CN" altLang="en-US" sz="3600" b="0" dirty="0" smtClean="0"/>
              <a:t> </a:t>
            </a:r>
            <a:r>
              <a:rPr lang="en-US" altLang="zh-CN" sz="3600" b="0" dirty="0" smtClean="0"/>
              <a:t>based)</a:t>
            </a:r>
            <a:r>
              <a:rPr lang="zh-HK" altLang="en-US" sz="3600" b="0" dirty="0" smtClean="0"/>
              <a:t>基于</a:t>
            </a:r>
            <a:r>
              <a:rPr lang="zh-HK" altLang="en-US" sz="3600" b="0" dirty="0"/>
              <a:t>用户的</a:t>
            </a:r>
            <a:r>
              <a:rPr lang="zh-HK" altLang="en-US" sz="3600" dirty="0"/>
              <a:t>协同过滤</a:t>
            </a:r>
            <a:r>
              <a:rPr lang="zh-HK" altLang="en-US" sz="3600" b="0" dirty="0"/>
              <a:t>推荐算法先使用统计技术寻找与目标用户有相同喜好的邻居，然后根据目标用户的邻居的喜好产生向目标用户的推荐。</a:t>
            </a:r>
          </a:p>
          <a:p>
            <a:r>
              <a:rPr lang="zh-HK" altLang="en-US" sz="3600" b="0" dirty="0"/>
              <a:t/>
            </a:r>
            <a:br>
              <a:rPr lang="zh-HK" altLang="en-US" sz="3600" b="0" dirty="0"/>
            </a:br>
            <a:endParaRPr lang="zh-HK" altLang="en-US" sz="36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6645" y="7379113"/>
            <a:ext cx="1253151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800" b="0" dirty="0"/>
              <a:t>Item Based </a:t>
            </a:r>
            <a:r>
              <a:rPr lang="zh-CN" altLang="en-US" sz="2800" b="0" dirty="0"/>
              <a:t>基于物体的协同过滤（寻找相似的物品</a:t>
            </a:r>
            <a:r>
              <a:rPr lang="zh-CN" altLang="en-US" sz="2800" b="0" dirty="0" smtClean="0"/>
              <a:t>）</a:t>
            </a:r>
            <a:r>
              <a:rPr lang="en-US" altLang="zh-CN" sz="2800" b="0" dirty="0" smtClean="0"/>
              <a:t>N</a:t>
            </a:r>
            <a:r>
              <a:rPr lang="zh-CN" altLang="en-US" sz="2800" b="0" dirty="0" smtClean="0"/>
              <a:t>个用户对</a:t>
            </a:r>
            <a:r>
              <a:rPr lang="zh-CN" altLang="en-US" sz="2800" b="0" dirty="0" smtClean="0">
                <a:solidFill>
                  <a:srgbClr val="FF0000"/>
                </a:solidFill>
              </a:rPr>
              <a:t>同一个物品群有类似的评分</a:t>
            </a:r>
            <a:r>
              <a:rPr lang="zh-CN" altLang="en-US" sz="2800" b="0" dirty="0" smtClean="0"/>
              <a:t>（</a:t>
            </a:r>
            <a:r>
              <a:rPr lang="zh-CN" altLang="en-US" sz="2800" b="0" dirty="0"/>
              <a:t>同样的物品画像）， </a:t>
            </a:r>
            <a:r>
              <a:rPr lang="zh-CN" altLang="en-US" sz="2800" b="0" dirty="0" smtClean="0"/>
              <a:t>称为</a:t>
            </a:r>
            <a:r>
              <a:rPr lang="zh-CN" altLang="en-US" sz="2800" b="0" dirty="0"/>
              <a:t>相似物品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  <p:sp>
        <p:nvSpPr>
          <p:cNvPr id="9" name="文本框 8"/>
          <p:cNvSpPr txBox="1"/>
          <p:nvPr/>
        </p:nvSpPr>
        <p:spPr>
          <a:xfrm>
            <a:off x="541867" y="519242"/>
            <a:ext cx="48138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dirty="0" smtClean="0"/>
              <a:t>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b="0" dirty="0"/>
              <a:t>Collaborative Filtering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1284347"/>
            <a:ext cx="5195761" cy="4676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40" y="1189565"/>
            <a:ext cx="6742760" cy="47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93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6645" y="7379113"/>
            <a:ext cx="1253151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800" b="0" dirty="0"/>
              <a:t>User Based </a:t>
            </a:r>
            <a:r>
              <a:rPr lang="zh-CN" altLang="en-US" sz="2800" b="0" dirty="0"/>
              <a:t>基于用户的协同过滤（寻找偏好相似的用户</a:t>
            </a:r>
            <a:r>
              <a:rPr lang="zh-CN" altLang="en-US" sz="2800" b="0" dirty="0" smtClean="0"/>
              <a:t>）</a:t>
            </a:r>
            <a:r>
              <a:rPr lang="en-US" altLang="zh-CN" sz="2800" b="0" dirty="0" smtClean="0"/>
              <a:t>-</a:t>
            </a:r>
            <a:r>
              <a:rPr lang="zh-CN" altLang="en-US" sz="2800" b="0" dirty="0" smtClean="0"/>
              <a:t>对</a:t>
            </a:r>
            <a:r>
              <a:rPr lang="en-US" altLang="zh-CN" sz="2800" b="0" dirty="0" smtClean="0"/>
              <a:t>N</a:t>
            </a:r>
            <a:r>
              <a:rPr lang="zh-CN" altLang="en-US" sz="2800" b="0" dirty="0" smtClean="0"/>
              <a:t>个商品有</a:t>
            </a:r>
            <a:r>
              <a:rPr lang="zh-CN" altLang="en-US" sz="2800" b="0" dirty="0" smtClean="0">
                <a:solidFill>
                  <a:srgbClr val="FF0000"/>
                </a:solidFill>
              </a:rPr>
              <a:t>类似评分的</a:t>
            </a:r>
            <a:r>
              <a:rPr lang="zh-CN" altLang="en-US" sz="2800" b="0" dirty="0">
                <a:solidFill>
                  <a:srgbClr val="FF0000"/>
                </a:solidFill>
              </a:rPr>
              <a:t>用户群</a:t>
            </a:r>
            <a:r>
              <a:rPr lang="zh-CN" altLang="en-US" sz="2800" b="0" dirty="0"/>
              <a:t>（同样的用户画像），称为相似用户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9" y="2315048"/>
            <a:ext cx="5901971" cy="3992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4542" y="1181183"/>
            <a:ext cx="48362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b="0" dirty="0"/>
              <a:t>Collaborative Filtering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70" y="2242410"/>
            <a:ext cx="6310201" cy="43107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sp>
        <p:nvSpPr>
          <p:cNvPr id="4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sp>
        <p:nvSpPr>
          <p:cNvPr id="6" name="幻灯片编号占位符 4"/>
          <p:cNvSpPr txBox="1">
            <a:spLocks/>
          </p:cNvSpPr>
          <p:nvPr/>
        </p:nvSpPr>
        <p:spPr>
          <a:xfrm>
            <a:off x="4967727" y="8828690"/>
            <a:ext cx="379591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7" name="文本框 6"/>
          <p:cNvSpPr txBox="1"/>
          <p:nvPr/>
        </p:nvSpPr>
        <p:spPr>
          <a:xfrm>
            <a:off x="984863" y="468215"/>
            <a:ext cx="51809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3600" dirty="0" smtClean="0"/>
              <a:t>总结协同过滤的运行流程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942" y="1169563"/>
            <a:ext cx="11852191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搜集数据</a:t>
            </a:r>
            <a:endParaRPr lang="en-US" altLang="zh-CN" sz="3200" dirty="0"/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200" b="0" dirty="0"/>
              <a:t>	</a:t>
            </a:r>
            <a:r>
              <a:rPr lang="zh-CN" altLang="en-US" sz="3200" b="0" dirty="0"/>
              <a:t> </a:t>
            </a:r>
            <a:r>
              <a:rPr lang="zh-CN" altLang="en-US" sz="3200" b="0" dirty="0" smtClean="0"/>
              <a:t> 比如</a:t>
            </a:r>
            <a:r>
              <a:rPr lang="zh-CN" altLang="en-US" sz="3200" b="0" dirty="0"/>
              <a:t>用户的购买历史，关注，收藏行为，或者发表了某些评论，给某个物品打了多少分等等，这些都可以用来作为数据供推荐算法</a:t>
            </a:r>
            <a:r>
              <a:rPr lang="zh-CN" altLang="en-US" sz="3200" b="0" dirty="0" smtClean="0"/>
              <a:t>使用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5575" y="3917507"/>
            <a:ext cx="1178255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zh-CN" altLang="en-US" sz="3200" dirty="0"/>
              <a:t>找到相似用户和</a:t>
            </a:r>
            <a:r>
              <a:rPr lang="zh-CN" altLang="en-US" sz="3200" dirty="0" smtClean="0"/>
              <a:t>物品</a:t>
            </a:r>
            <a:endParaRPr lang="en-US" altLang="zh-CN" sz="3200" dirty="0"/>
          </a:p>
          <a:p>
            <a:pPr algn="l"/>
            <a:r>
              <a:rPr lang="en-US" altLang="zh-CN" sz="3200" b="0" dirty="0"/>
              <a:t>	</a:t>
            </a:r>
            <a:r>
              <a:rPr lang="zh-CN" altLang="en-US" sz="3200" b="0" dirty="0" smtClean="0"/>
              <a:t>  找到用户</a:t>
            </a:r>
            <a:r>
              <a:rPr lang="zh-CN" altLang="en-US" sz="3200" b="0" dirty="0"/>
              <a:t>间以及物品间的</a:t>
            </a:r>
            <a:r>
              <a:rPr lang="zh-CN" altLang="en-US" sz="3200" b="0" dirty="0" smtClean="0"/>
              <a:t>相似度，计算相关度的算法欧式距离，皮尔逊相关度，</a:t>
            </a:r>
            <a:r>
              <a:rPr lang="en-US" altLang="zh-CN" sz="3200" b="0" dirty="0" smtClean="0"/>
              <a:t>Cosine</a:t>
            </a:r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37605" y="6569758"/>
            <a:ext cx="117825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zh-CN" altLang="en-US" sz="3200" b="0" dirty="0" smtClean="0"/>
              <a:t>选择策略进行推荐（</a:t>
            </a:r>
            <a:r>
              <a:rPr lang="en-US" altLang="zh-CN" sz="3200" b="0" dirty="0" smtClean="0"/>
              <a:t>Item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based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/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User</a:t>
            </a:r>
            <a:r>
              <a:rPr lang="zh-CN" altLang="en-US" sz="3200" b="0" dirty="0" smtClean="0"/>
              <a:t> </a:t>
            </a:r>
            <a:r>
              <a:rPr lang="en-US" altLang="zh-CN" sz="3200" b="0" dirty="0" smtClean="0"/>
              <a:t>based</a:t>
            </a:r>
            <a:r>
              <a:rPr lang="zh-CN" altLang="en-US" sz="3200" b="0" dirty="0" smtClean="0"/>
              <a:t>）</a:t>
            </a:r>
            <a:endParaRPr lang="en-US" altLang="zh-CN" sz="3200" b="0" dirty="0" smtClean="0"/>
          </a:p>
        </p:txBody>
      </p:sp>
    </p:spTree>
    <p:extLst>
      <p:ext uri="{BB962C8B-B14F-4D97-AF65-F5344CB8AC3E}">
        <p14:creationId xmlns:p14="http://schemas.microsoft.com/office/powerpoint/2010/main" val="293744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4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sp>
        <p:nvSpPr>
          <p:cNvPr id="6" name="幻灯片编号占位符 4"/>
          <p:cNvSpPr txBox="1">
            <a:spLocks/>
          </p:cNvSpPr>
          <p:nvPr/>
        </p:nvSpPr>
        <p:spPr>
          <a:xfrm>
            <a:off x="4967727" y="8828690"/>
            <a:ext cx="379591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uk-UA" smtClean="0"/>
              <a:pPr/>
              <a:t>8</a:t>
            </a:fld>
            <a:endParaRPr lang="uk-UA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16" y="64010"/>
            <a:ext cx="7946936" cy="88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56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51473" y="313553"/>
            <a:ext cx="36965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smtClean="0"/>
              <a:t>Precision/Recall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sp>
        <p:nvSpPr>
          <p:cNvPr id="6" name="【Object Detection经典算法研读系列】   之    YOLOv1"/>
          <p:cNvSpPr/>
          <p:nvPr/>
        </p:nvSpPr>
        <p:spPr>
          <a:xfrm>
            <a:off x="-874" y="9005421"/>
            <a:ext cx="13006548" cy="774773"/>
          </a:xfrm>
          <a:prstGeom prst="rect">
            <a:avLst/>
          </a:prstGeom>
          <a:solidFill>
            <a:srgbClr val="004D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b="1" dirty="0"/>
              <a:t>推荐系统基础讲解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0054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347</Words>
  <Application>Microsoft Macintosh PowerPoint</Application>
  <PresentationFormat>自定义</PresentationFormat>
  <Paragraphs>67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Wingdings</vt:lpstr>
      <vt:lpstr>Arial</vt:lpstr>
      <vt:lpstr>White</vt:lpstr>
      <vt:lpstr>推荐系统基础讲解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接下来我们进入DEMO实战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基础推荐系统讲解</dc:title>
  <cp:lastModifiedBy>Microsoft Office 用户</cp:lastModifiedBy>
  <cp:revision>32</cp:revision>
  <dcterms:modified xsi:type="dcterms:W3CDTF">2019-05-18T11:18:41Z</dcterms:modified>
</cp:coreProperties>
</file>